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4969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F0066"/>
                    </a:gs>
                    <a:gs pos="90000">
                      <a:srgbClr val="C00000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Федеральный государственный образовательный стандарт </a:t>
            </a:r>
            <a:r>
              <a:rPr lang="ru-RU" sz="4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F0066"/>
                    </a:gs>
                    <a:gs pos="90000">
                      <a:srgbClr val="C00000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</a:t>
            </a:r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F0066"/>
                    </a:gs>
                    <a:gs pos="90000">
                      <a:srgbClr val="C00000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ошкольного образования</a:t>
            </a:r>
            <a:endParaRPr lang="ru-RU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rgbClr val="FF0066"/>
                  </a:gs>
                  <a:gs pos="90000">
                    <a:srgbClr val="C00000"/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412776"/>
            <a:ext cx="60304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66"/>
                </a:solidFill>
              </a:rPr>
              <a:t>Требования к структуре образовательной программы ДОУ</a:t>
            </a:r>
          </a:p>
        </p:txBody>
      </p:sp>
    </p:spTree>
    <p:extLst>
      <p:ext uri="{BB962C8B-B14F-4D97-AF65-F5344CB8AC3E}">
        <p14:creationId xmlns:p14="http://schemas.microsoft.com/office/powerpoint/2010/main" val="265771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692696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Программа разрабатывается и утверждается Организацией самостоятельно в соответствии с настоящим Стандартом и с учетом Примерных </a:t>
            </a:r>
            <a:r>
              <a:rPr lang="ru-RU" dirty="0" smtClean="0"/>
              <a:t>программ.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492896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r>
              <a:rPr lang="ru-RU" dirty="0" smtClean="0"/>
              <a:t>- социально-коммуникативное </a:t>
            </a:r>
            <a:r>
              <a:rPr lang="ru-RU" dirty="0"/>
              <a:t>развитие;</a:t>
            </a:r>
          </a:p>
          <a:p>
            <a:r>
              <a:rPr lang="ru-RU" dirty="0" smtClean="0"/>
              <a:t>- познавательное </a:t>
            </a:r>
            <a:r>
              <a:rPr lang="ru-RU" dirty="0"/>
              <a:t>развитие; </a:t>
            </a:r>
          </a:p>
          <a:p>
            <a:r>
              <a:rPr lang="ru-RU" dirty="0" smtClean="0"/>
              <a:t>- речевое </a:t>
            </a:r>
            <a:r>
              <a:rPr lang="ru-RU" dirty="0"/>
              <a:t>развитие;</a:t>
            </a:r>
          </a:p>
          <a:p>
            <a:r>
              <a:rPr lang="ru-RU" dirty="0" smtClean="0"/>
              <a:t>- художественно-эстетическое </a:t>
            </a:r>
            <a:r>
              <a:rPr lang="ru-RU" dirty="0"/>
              <a:t>развитие;</a:t>
            </a:r>
          </a:p>
          <a:p>
            <a:r>
              <a:rPr lang="ru-RU" dirty="0" smtClean="0"/>
              <a:t>- физическое </a:t>
            </a:r>
            <a:r>
              <a:rPr lang="ru-RU" dirty="0"/>
              <a:t>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70670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60648"/>
            <a:ext cx="6987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Социально-коммуникативное развитие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6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направлено на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- усвоение </a:t>
            </a:r>
            <a:r>
              <a:rPr lang="ru-RU" dirty="0"/>
              <a:t>норм и ценностей, принятых в обществе, включая моральные и нравственные ценности; </a:t>
            </a:r>
          </a:p>
          <a:p>
            <a:r>
              <a:rPr lang="ru-RU" dirty="0" smtClean="0"/>
              <a:t>- развитие </a:t>
            </a:r>
            <a:r>
              <a:rPr lang="ru-RU" dirty="0"/>
              <a:t>общения и взаимодействия ребенка со взрослыми и сверстниками; </a:t>
            </a:r>
          </a:p>
          <a:p>
            <a:r>
              <a:rPr lang="ru-RU" dirty="0" smtClean="0"/>
              <a:t>- становление </a:t>
            </a:r>
            <a:r>
              <a:rPr lang="ru-RU" dirty="0"/>
              <a:t>самостоятельности,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собственных действий; </a:t>
            </a:r>
          </a:p>
          <a:p>
            <a:r>
              <a:rPr lang="ru-RU" dirty="0" smtClean="0"/>
              <a:t>- развитие </a:t>
            </a:r>
            <a:r>
              <a:rPr lang="ru-RU" dirty="0"/>
              <a:t>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r>
              <a:rPr lang="ru-RU" dirty="0"/>
              <a:t>-</a:t>
            </a:r>
            <a:r>
              <a:rPr lang="ru-RU" dirty="0" smtClean="0"/>
              <a:t>формирование </a:t>
            </a:r>
            <a:r>
              <a:rPr lang="ru-RU" dirty="0"/>
              <a:t>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161591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548680"/>
            <a:ext cx="4764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Познавательное развитие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0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Предполагает</a:t>
            </a:r>
          </a:p>
          <a:p>
            <a:endParaRPr lang="ru-RU" dirty="0"/>
          </a:p>
          <a:p>
            <a:r>
              <a:rPr lang="ru-RU" dirty="0" smtClean="0"/>
              <a:t>- развитие </a:t>
            </a:r>
            <a:r>
              <a:rPr lang="ru-RU" dirty="0"/>
              <a:t>интересов детей, любознательности и познавательной мотивации; </a:t>
            </a:r>
          </a:p>
          <a:p>
            <a:r>
              <a:rPr lang="ru-RU" dirty="0" smtClean="0"/>
              <a:t>- формирование </a:t>
            </a:r>
            <a:r>
              <a:rPr lang="ru-RU" dirty="0"/>
              <a:t>познавательных действий, становление сознания; </a:t>
            </a:r>
          </a:p>
          <a:p>
            <a:r>
              <a:rPr lang="ru-RU" dirty="0"/>
              <a:t>развитие воображения и творческой активности;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формирование </a:t>
            </a:r>
            <a:r>
              <a:rPr lang="ru-RU" dirty="0"/>
              <a:t>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</a:t>
            </a:r>
            <a:r>
              <a:rPr lang="ru-RU" dirty="0" smtClean="0"/>
              <a:t>об </a:t>
            </a:r>
            <a:r>
              <a:rPr lang="ru-RU" dirty="0"/>
              <a:t>особенностях ее природы, многообразии стран и народов мира.</a:t>
            </a:r>
          </a:p>
        </p:txBody>
      </p:sp>
    </p:spTree>
    <p:extLst>
      <p:ext uri="{BB962C8B-B14F-4D97-AF65-F5344CB8AC3E}">
        <p14:creationId xmlns:p14="http://schemas.microsoft.com/office/powerpoint/2010/main" val="34257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764704"/>
            <a:ext cx="33041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Речевое развитие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56792"/>
            <a:ext cx="7992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Включает: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- владение </a:t>
            </a:r>
            <a:r>
              <a:rPr lang="ru-RU" dirty="0"/>
              <a:t>речью как средством общения и культуры; </a:t>
            </a:r>
          </a:p>
          <a:p>
            <a:r>
              <a:rPr lang="ru-RU" dirty="0"/>
              <a:t>обогащение активного словаря; </a:t>
            </a:r>
          </a:p>
          <a:p>
            <a:r>
              <a:rPr lang="ru-RU" dirty="0" smtClean="0"/>
              <a:t>- развитие </a:t>
            </a:r>
            <a:r>
              <a:rPr lang="ru-RU" dirty="0"/>
              <a:t>связной, грамматически правильной диалогической и монологической речи; </a:t>
            </a:r>
          </a:p>
          <a:p>
            <a:r>
              <a:rPr lang="ru-RU" dirty="0" smtClean="0"/>
              <a:t>- развитие </a:t>
            </a:r>
            <a:r>
              <a:rPr lang="ru-RU" dirty="0"/>
              <a:t>речевого творчества; </a:t>
            </a:r>
          </a:p>
          <a:p>
            <a:r>
              <a:rPr lang="ru-RU" dirty="0" smtClean="0"/>
              <a:t>- развитие </a:t>
            </a:r>
            <a:r>
              <a:rPr lang="ru-RU" dirty="0"/>
              <a:t>звуковой и интонационной культуры речи, фонематического слуха; </a:t>
            </a:r>
          </a:p>
          <a:p>
            <a:r>
              <a:rPr lang="ru-RU" dirty="0" smtClean="0"/>
              <a:t>- знакомство </a:t>
            </a:r>
            <a:r>
              <a:rPr lang="ru-RU" dirty="0"/>
              <a:t>с книжной культурой, детской литературой, понимание на слух текстов различных жанров детской литературы; </a:t>
            </a:r>
          </a:p>
          <a:p>
            <a:r>
              <a:rPr lang="ru-RU" dirty="0" smtClean="0"/>
              <a:t>- формирование </a:t>
            </a:r>
            <a:r>
              <a:rPr lang="ru-RU" dirty="0"/>
              <a:t>звуковой аналитико-синтетической активности как предпосылки обучения грамоте.</a:t>
            </a:r>
          </a:p>
        </p:txBody>
      </p:sp>
    </p:spTree>
    <p:extLst>
      <p:ext uri="{BB962C8B-B14F-4D97-AF65-F5344CB8AC3E}">
        <p14:creationId xmlns:p14="http://schemas.microsoft.com/office/powerpoint/2010/main" val="322972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692696"/>
            <a:ext cx="6784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Художественно-эстетическое развитие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56792"/>
            <a:ext cx="80803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Предполагает: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- развитие </a:t>
            </a:r>
            <a:r>
              <a:rPr lang="ru-RU" dirty="0"/>
              <a:t>предпосылок ценностно-смыслового восприятия и понимания произведений искусства (словесного, музыкального, изобразительного), мира природы; </a:t>
            </a:r>
          </a:p>
          <a:p>
            <a:r>
              <a:rPr lang="ru-RU" dirty="0" smtClean="0"/>
              <a:t>- становление </a:t>
            </a:r>
            <a:r>
              <a:rPr lang="ru-RU" dirty="0"/>
              <a:t>эстетического отношения к окружающему миру; </a:t>
            </a:r>
          </a:p>
          <a:p>
            <a:r>
              <a:rPr lang="ru-RU" dirty="0" smtClean="0"/>
              <a:t>- формирование </a:t>
            </a:r>
            <a:r>
              <a:rPr lang="ru-RU" dirty="0"/>
              <a:t>элементарных представлений о видах искусства; </a:t>
            </a:r>
          </a:p>
          <a:p>
            <a:r>
              <a:rPr lang="ru-RU" dirty="0" smtClean="0"/>
              <a:t>- восприятие </a:t>
            </a:r>
            <a:r>
              <a:rPr lang="ru-RU" dirty="0"/>
              <a:t>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</p:txBody>
      </p:sp>
    </p:spTree>
    <p:extLst>
      <p:ext uri="{BB962C8B-B14F-4D97-AF65-F5344CB8AC3E}">
        <p14:creationId xmlns:p14="http://schemas.microsoft.com/office/powerpoint/2010/main" val="29477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332656"/>
            <a:ext cx="3986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Физическое развитие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Включает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 smtClean="0"/>
              <a:t>- приобретение </a:t>
            </a:r>
            <a:r>
              <a:rPr lang="ru-RU" dirty="0"/>
              <a:t>опыта в следующих видах деятельности детей: </a:t>
            </a:r>
            <a:r>
              <a:rPr lang="ru-RU" dirty="0" smtClean="0"/>
              <a:t>двигательной</a:t>
            </a:r>
            <a:r>
              <a:rPr lang="ru-RU" dirty="0"/>
              <a:t>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</a:t>
            </a:r>
          </a:p>
          <a:p>
            <a:r>
              <a:rPr lang="ru-RU" dirty="0" smtClean="0"/>
              <a:t>- формирование </a:t>
            </a:r>
            <a:r>
              <a:rPr lang="ru-RU" dirty="0"/>
              <a:t>начальных представлений о некоторых видах спорта, </a:t>
            </a:r>
          </a:p>
          <a:p>
            <a:r>
              <a:rPr lang="ru-RU" dirty="0"/>
              <a:t>овладение подвижными играми с правилами; </a:t>
            </a:r>
          </a:p>
          <a:p>
            <a:r>
              <a:rPr lang="ru-RU" dirty="0" smtClean="0"/>
              <a:t>- становление </a:t>
            </a:r>
            <a:r>
              <a:rPr lang="ru-RU" dirty="0"/>
              <a:t>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в двигательной сфере; </a:t>
            </a:r>
          </a:p>
          <a:p>
            <a:r>
              <a:rPr lang="ru-RU" dirty="0" smtClean="0"/>
              <a:t>- становление </a:t>
            </a:r>
            <a:r>
              <a:rPr lang="ru-RU" dirty="0"/>
              <a:t>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</p:spTree>
    <p:extLst>
      <p:ext uri="{BB962C8B-B14F-4D97-AF65-F5344CB8AC3E}">
        <p14:creationId xmlns:p14="http://schemas.microsoft.com/office/powerpoint/2010/main" val="73851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26064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С</a:t>
            </a:r>
            <a:r>
              <a:rPr lang="ru-RU" sz="2800" dirty="0" smtClean="0">
                <a:solidFill>
                  <a:srgbClr val="7030A0"/>
                </a:solidFill>
              </a:rPr>
              <a:t>одержание </a:t>
            </a:r>
            <a:r>
              <a:rPr lang="ru-RU" sz="2800" dirty="0">
                <a:solidFill>
                  <a:srgbClr val="7030A0"/>
                </a:solidFill>
              </a:rPr>
              <a:t>образовательных областей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2675" y="2636912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1 год - 3 года </a:t>
            </a:r>
          </a:p>
          <a:p>
            <a:r>
              <a:rPr lang="ru-RU" dirty="0" smtClean="0"/>
              <a:t>-предметная </a:t>
            </a:r>
            <a:r>
              <a:rPr lang="ru-RU" dirty="0"/>
              <a:t>деятельность </a:t>
            </a:r>
          </a:p>
          <a:p>
            <a:r>
              <a:rPr lang="ru-RU" dirty="0" smtClean="0"/>
              <a:t>-игры </a:t>
            </a:r>
            <a:r>
              <a:rPr lang="ru-RU" dirty="0"/>
              <a:t>с составными и динамическими игрушками; </a:t>
            </a:r>
          </a:p>
          <a:p>
            <a:r>
              <a:rPr lang="ru-RU" dirty="0" smtClean="0"/>
              <a:t>-экспериментирование </a:t>
            </a:r>
            <a:r>
              <a:rPr lang="ru-RU" dirty="0"/>
              <a:t>с материалами и веществами (песок, вода, тесто и пр.),</a:t>
            </a:r>
          </a:p>
          <a:p>
            <a:r>
              <a:rPr lang="ru-RU" dirty="0" smtClean="0"/>
              <a:t>-общение </a:t>
            </a:r>
            <a:r>
              <a:rPr lang="ru-RU" dirty="0"/>
              <a:t>с взрослым и совместные игры со сверстниками под руководством взрослого, </a:t>
            </a:r>
          </a:p>
          <a:p>
            <a:r>
              <a:rPr lang="ru-RU" dirty="0" smtClean="0"/>
              <a:t>-самообслуживание </a:t>
            </a:r>
            <a:r>
              <a:rPr lang="ru-RU" dirty="0"/>
              <a:t>и действия с бытовыми предметами-орудиями (ложка, совок, лопатка и пр.), </a:t>
            </a:r>
          </a:p>
          <a:p>
            <a:r>
              <a:rPr lang="ru-RU" dirty="0" smtClean="0"/>
              <a:t>-восприятие </a:t>
            </a:r>
            <a:r>
              <a:rPr lang="ru-RU" dirty="0"/>
              <a:t>смысла музыки, сказок, стихов, </a:t>
            </a:r>
          </a:p>
          <a:p>
            <a:r>
              <a:rPr lang="ru-RU" dirty="0" smtClean="0"/>
              <a:t>-рассматривание </a:t>
            </a:r>
            <a:r>
              <a:rPr lang="ru-RU" dirty="0"/>
              <a:t>картинок, двигательная активность;</a:t>
            </a:r>
          </a:p>
        </p:txBody>
      </p:sp>
    </p:spTree>
    <p:extLst>
      <p:ext uri="{BB962C8B-B14F-4D97-AF65-F5344CB8AC3E}">
        <p14:creationId xmlns:p14="http://schemas.microsoft.com/office/powerpoint/2010/main" val="61775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56895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3 года - 8 </a:t>
            </a:r>
            <a:r>
              <a:rPr lang="ru-RU" sz="2000" dirty="0" smtClean="0">
                <a:solidFill>
                  <a:srgbClr val="7030A0"/>
                </a:solidFill>
              </a:rPr>
              <a:t>лет</a:t>
            </a:r>
          </a:p>
          <a:p>
            <a:endParaRPr lang="ru-RU" sz="2000" dirty="0">
              <a:solidFill>
                <a:srgbClr val="7030A0"/>
              </a:solidFill>
            </a:endParaRPr>
          </a:p>
          <a:p>
            <a:r>
              <a:rPr lang="ru-RU" dirty="0" smtClean="0"/>
              <a:t>-игровая</a:t>
            </a:r>
            <a:r>
              <a:rPr lang="ru-RU" dirty="0"/>
              <a:t>, включая сюжетно-ролевую игру, игру с правилами и другие виды игры, </a:t>
            </a:r>
          </a:p>
          <a:p>
            <a:r>
              <a:rPr lang="ru-RU" dirty="0" smtClean="0"/>
              <a:t>-коммуникативная </a:t>
            </a:r>
            <a:r>
              <a:rPr lang="ru-RU" dirty="0"/>
              <a:t>(общение и взаимодействие со взрослыми и сверстниками), </a:t>
            </a:r>
          </a:p>
          <a:p>
            <a:r>
              <a:rPr lang="ru-RU" dirty="0" smtClean="0"/>
              <a:t>-познавательно-исследовательская </a:t>
            </a:r>
            <a:r>
              <a:rPr lang="ru-RU" dirty="0"/>
              <a:t>(исследования объектов окружающего мира и экспериментирования с ними), </a:t>
            </a:r>
          </a:p>
          <a:p>
            <a:r>
              <a:rPr lang="ru-RU" dirty="0" smtClean="0"/>
              <a:t>-восприятие </a:t>
            </a:r>
            <a:r>
              <a:rPr lang="ru-RU" dirty="0"/>
              <a:t>художественной литературы и фольклора,</a:t>
            </a:r>
          </a:p>
          <a:p>
            <a:r>
              <a:rPr lang="ru-RU" dirty="0"/>
              <a:t> </a:t>
            </a:r>
            <a:r>
              <a:rPr lang="ru-RU" dirty="0" smtClean="0"/>
              <a:t>-самообслуживание </a:t>
            </a:r>
            <a:r>
              <a:rPr lang="ru-RU" dirty="0"/>
              <a:t>и элементарный бытовой труд (в помещении и на улице),</a:t>
            </a:r>
          </a:p>
          <a:p>
            <a:r>
              <a:rPr lang="ru-RU" dirty="0" smtClean="0"/>
              <a:t>-конструирование </a:t>
            </a:r>
            <a:r>
              <a:rPr lang="ru-RU" dirty="0"/>
              <a:t>из разного материала, включая конструкторы, модули, бумагу, природный и иной материал, </a:t>
            </a:r>
          </a:p>
          <a:p>
            <a:r>
              <a:rPr lang="ru-RU" dirty="0" smtClean="0"/>
              <a:t>-изобразительная </a:t>
            </a:r>
            <a:r>
              <a:rPr lang="ru-RU" dirty="0"/>
              <a:t>(рисование, лепка, аппликация), </a:t>
            </a:r>
          </a:p>
          <a:p>
            <a:r>
              <a:rPr lang="ru-RU" dirty="0" smtClean="0"/>
              <a:t>-музыкальная </a:t>
            </a:r>
            <a:r>
              <a:rPr lang="ru-RU" dirty="0"/>
              <a:t>(восприятие и понимание смысла музыкальных произведений, пение, музыкально-ритмические движения, игры на детских музыкальных инструментах) </a:t>
            </a:r>
          </a:p>
          <a:p>
            <a:r>
              <a:rPr lang="ru-RU" dirty="0" smtClean="0"/>
              <a:t>-двигательная </a:t>
            </a:r>
            <a:r>
              <a:rPr lang="ru-RU" dirty="0"/>
              <a:t>(овладение основными движениями) формы активности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418543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142" y="112474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Требования к структуре образовательной программы дошкольного образования и ее объему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492896"/>
            <a:ext cx="69127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-психолого-педагогические</a:t>
            </a:r>
            <a:r>
              <a:rPr lang="ru-RU" sz="2400" dirty="0"/>
              <a:t>, </a:t>
            </a:r>
          </a:p>
          <a:p>
            <a:r>
              <a:rPr lang="ru-RU" sz="2400" dirty="0" smtClean="0"/>
              <a:t>-кадровые</a:t>
            </a:r>
            <a:r>
              <a:rPr lang="ru-RU" sz="2400" dirty="0"/>
              <a:t>, </a:t>
            </a:r>
          </a:p>
          <a:p>
            <a:r>
              <a:rPr lang="ru-RU" sz="2400" dirty="0" smtClean="0"/>
              <a:t>-материально-технические </a:t>
            </a:r>
            <a:endParaRPr lang="ru-RU" sz="2400" dirty="0"/>
          </a:p>
          <a:p>
            <a:r>
              <a:rPr lang="ru-RU" sz="2400" dirty="0" smtClean="0"/>
              <a:t>-финансовые </a:t>
            </a:r>
            <a:r>
              <a:rPr lang="ru-RU" sz="2400" dirty="0"/>
              <a:t>условия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-развивающая </a:t>
            </a:r>
            <a:r>
              <a:rPr lang="ru-RU" sz="2400" dirty="0"/>
              <a:t>предметно-пространственная среда</a:t>
            </a:r>
          </a:p>
        </p:txBody>
      </p:sp>
    </p:spTree>
    <p:extLst>
      <p:ext uri="{BB962C8B-B14F-4D97-AF65-F5344CB8AC3E}">
        <p14:creationId xmlns:p14="http://schemas.microsoft.com/office/powerpoint/2010/main" val="419631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032" y="692696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Настоящий федеральный государственный образовательный стандарт дошкольного образования представляет собой совокупность обязательных требований к дошкольному образованию.</a:t>
            </a:r>
          </a:p>
          <a:p>
            <a:r>
              <a:rPr lang="ru-RU" sz="2400" dirty="0"/>
              <a:t>Предметом регулирования Стандарта являются отношения в сфере образования, возникающие при реализации образовательной программы дошкольного образования</a:t>
            </a:r>
          </a:p>
          <a:p>
            <a:r>
              <a:rPr lang="ru-RU" sz="2400" dirty="0"/>
              <a:t>Образовательная деятельность по Программе осуществляется организациями, осуществляющими образовательную деятельность, индивидуальными предпринимателями </a:t>
            </a:r>
          </a:p>
          <a:p>
            <a:r>
              <a:rPr lang="ru-RU" sz="2400" dirty="0"/>
              <a:t>Положения настоящего Стандарта могут использоваться родителями (законными представителями) при получении детьми дошкольного образования в форме семейного образования.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5816" y="3110"/>
            <a:ext cx="52164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7030A0"/>
                </a:solidFill>
              </a:rPr>
              <a:t>Общие положения</a:t>
            </a:r>
            <a:endParaRPr lang="ru-RU" sz="4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4075" y="908720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Направлена </a:t>
            </a:r>
            <a:r>
              <a:rPr lang="ru-RU" sz="2400" dirty="0">
                <a:solidFill>
                  <a:srgbClr val="7030A0"/>
                </a:solidFill>
              </a:rPr>
              <a:t>для создания социальной ситуации развития для участников образовательных отношений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492896"/>
            <a:ext cx="63904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Гарантирует </a:t>
            </a:r>
            <a:r>
              <a:rPr lang="ru-RU" sz="2000" dirty="0"/>
              <a:t>охрану и укрепление здоровья</a:t>
            </a:r>
          </a:p>
          <a:p>
            <a:r>
              <a:rPr lang="ru-RU" sz="2000" dirty="0" smtClean="0"/>
              <a:t>- Обеспечивает </a:t>
            </a:r>
            <a:r>
              <a:rPr lang="ru-RU" sz="2000" dirty="0"/>
              <a:t>эмоциональное благополучие</a:t>
            </a:r>
          </a:p>
          <a:p>
            <a:r>
              <a:rPr lang="ru-RU" sz="2000" dirty="0" smtClean="0"/>
              <a:t>- Способствует </a:t>
            </a:r>
            <a:r>
              <a:rPr lang="ru-RU" sz="2000" dirty="0"/>
              <a:t>профессиональному развитию педагогических работников</a:t>
            </a:r>
          </a:p>
          <a:p>
            <a:r>
              <a:rPr lang="ru-RU" sz="2000" dirty="0" smtClean="0"/>
              <a:t>- Создаёт </a:t>
            </a:r>
            <a:r>
              <a:rPr lang="ru-RU" sz="2000" dirty="0"/>
              <a:t>условия для развивающего вариативного дошкольного образования</a:t>
            </a:r>
          </a:p>
          <a:p>
            <a:r>
              <a:rPr lang="ru-RU" sz="2000" dirty="0" smtClean="0"/>
              <a:t>- Обеспечивает </a:t>
            </a:r>
            <a:r>
              <a:rPr lang="ru-RU" sz="2000" dirty="0"/>
              <a:t>открытость дошкольного образования</a:t>
            </a:r>
          </a:p>
          <a:p>
            <a:r>
              <a:rPr lang="ru-RU" sz="2000" dirty="0" smtClean="0"/>
              <a:t>- Создаёт </a:t>
            </a:r>
            <a:r>
              <a:rPr lang="ru-RU" sz="2000" dirty="0"/>
              <a:t>условия участия родителей в образовательной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0857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110" y="1412776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Условия для создания социальной ситуации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780928"/>
            <a:ext cx="639045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Обеспечение </a:t>
            </a:r>
            <a:r>
              <a:rPr lang="ru-RU" sz="2000" dirty="0"/>
              <a:t>эмоционального благополучия</a:t>
            </a:r>
          </a:p>
          <a:p>
            <a:r>
              <a:rPr lang="ru-RU" sz="2000" dirty="0" smtClean="0"/>
              <a:t>- Поддержка </a:t>
            </a:r>
            <a:r>
              <a:rPr lang="ru-RU" sz="2000" dirty="0"/>
              <a:t>индивидуальности и инициативы</a:t>
            </a:r>
          </a:p>
          <a:p>
            <a:r>
              <a:rPr lang="ru-RU" sz="2000" dirty="0" smtClean="0"/>
              <a:t>- Установление </a:t>
            </a:r>
            <a:r>
              <a:rPr lang="ru-RU" sz="2000" dirty="0"/>
              <a:t>правил взаимодействия </a:t>
            </a:r>
          </a:p>
          <a:p>
            <a:r>
              <a:rPr lang="ru-RU" sz="2000" dirty="0" smtClean="0"/>
              <a:t>- Построение </a:t>
            </a:r>
            <a:r>
              <a:rPr lang="ru-RU" sz="2000" dirty="0"/>
              <a:t>вариативного развивающего образования</a:t>
            </a:r>
          </a:p>
          <a:p>
            <a:r>
              <a:rPr lang="ru-RU" sz="2000" dirty="0" smtClean="0"/>
              <a:t>- Взаимодействие </a:t>
            </a:r>
            <a:r>
              <a:rPr lang="ru-RU" sz="2000" dirty="0"/>
              <a:t>с родителями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31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116632"/>
            <a:ext cx="4330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Реализация программы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33123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Условия</a:t>
            </a:r>
          </a:p>
          <a:p>
            <a:endParaRPr lang="ru-RU" sz="2000" dirty="0" smtClean="0"/>
          </a:p>
          <a:p>
            <a:r>
              <a:rPr lang="ru-RU" sz="2000" dirty="0" smtClean="0"/>
              <a:t>-Профессиональный </a:t>
            </a:r>
            <a:r>
              <a:rPr lang="ru-RU" sz="2000" dirty="0"/>
              <a:t>рост педагогов</a:t>
            </a:r>
          </a:p>
          <a:p>
            <a:r>
              <a:rPr lang="ru-RU" sz="2000" dirty="0" smtClean="0"/>
              <a:t>-Консультативная </a:t>
            </a:r>
            <a:r>
              <a:rPr lang="ru-RU" sz="2000" dirty="0"/>
              <a:t>поддержка педагогов и родителей</a:t>
            </a:r>
          </a:p>
          <a:p>
            <a:r>
              <a:rPr lang="ru-RU" sz="2000" dirty="0" smtClean="0"/>
              <a:t>-Организационно-методическое </a:t>
            </a:r>
            <a:r>
              <a:rPr lang="ru-RU" sz="2000" dirty="0"/>
              <a:t>сопровождение реализации Программы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196752"/>
            <a:ext cx="40324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Возможности</a:t>
            </a:r>
          </a:p>
          <a:p>
            <a:endParaRPr lang="ru-RU" sz="2000" dirty="0"/>
          </a:p>
          <a:p>
            <a:r>
              <a:rPr lang="ru-RU" sz="2000" dirty="0" smtClean="0"/>
              <a:t>- Для </a:t>
            </a:r>
            <a:r>
              <a:rPr lang="ru-RU" sz="2000" dirty="0"/>
              <a:t>предоставления информации о программе семье, заинтересованным лицам, общественности</a:t>
            </a:r>
          </a:p>
          <a:p>
            <a:r>
              <a:rPr lang="ru-RU" sz="2000" dirty="0" smtClean="0"/>
              <a:t>- По </a:t>
            </a:r>
            <a:r>
              <a:rPr lang="ru-RU" sz="2000" dirty="0"/>
              <a:t>поиску использованию материалов, обеспечивающих реализацию Программы</a:t>
            </a:r>
          </a:p>
          <a:p>
            <a:r>
              <a:rPr lang="ru-RU" sz="2000" dirty="0" smtClean="0"/>
              <a:t>- Для </a:t>
            </a:r>
            <a:r>
              <a:rPr lang="ru-RU" sz="2000" dirty="0"/>
              <a:t>обсуждения с родителями вопросов связанных с реализацией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10144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Требования Стандарта к освоению Программы представлены в виде целевых ориентиров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132856"/>
            <a:ext cx="38164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НЕТ</a:t>
            </a:r>
          </a:p>
          <a:p>
            <a:endParaRPr lang="ru-RU" dirty="0"/>
          </a:p>
          <a:p>
            <a:r>
              <a:rPr lang="ru-RU" dirty="0" smtClean="0"/>
              <a:t>-Определяются </a:t>
            </a:r>
            <a:r>
              <a:rPr lang="ru-RU" dirty="0"/>
              <a:t>независимо от форм реализации Программы</a:t>
            </a:r>
          </a:p>
          <a:p>
            <a:r>
              <a:rPr lang="ru-RU" dirty="0" smtClean="0"/>
              <a:t>-Не </a:t>
            </a:r>
            <a:r>
              <a:rPr lang="ru-RU" dirty="0"/>
              <a:t>подлежат непосредственной оценке(в том числе в виде педагогической диагностики)</a:t>
            </a:r>
          </a:p>
          <a:p>
            <a:r>
              <a:rPr lang="ru-RU" dirty="0" smtClean="0"/>
              <a:t>-Не </a:t>
            </a:r>
            <a:r>
              <a:rPr lang="ru-RU" dirty="0"/>
              <a:t>являются основанием для формального сравнения с реальными достижениями детей</a:t>
            </a:r>
          </a:p>
          <a:p>
            <a:r>
              <a:rPr lang="ru-RU" dirty="0" smtClean="0"/>
              <a:t>-Не </a:t>
            </a:r>
            <a:r>
              <a:rPr lang="ru-RU" dirty="0"/>
              <a:t>являются основой объективной оценки подготовки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286763"/>
            <a:ext cx="37444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ДА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– являются ориентирами для</a:t>
            </a:r>
          </a:p>
          <a:p>
            <a:r>
              <a:rPr lang="ru-RU" dirty="0"/>
              <a:t>Построения образовательной политики</a:t>
            </a:r>
          </a:p>
          <a:p>
            <a:r>
              <a:rPr lang="ru-RU" dirty="0" smtClean="0"/>
              <a:t>-Решения </a:t>
            </a:r>
            <a:r>
              <a:rPr lang="ru-RU" dirty="0"/>
              <a:t>задач формирования Программы, анализа профессиональной деятельности, взаимодействия с семьёй</a:t>
            </a:r>
          </a:p>
          <a:p>
            <a:r>
              <a:rPr lang="ru-RU" dirty="0" smtClean="0"/>
              <a:t>-Изучения </a:t>
            </a:r>
            <a:r>
              <a:rPr lang="ru-RU" dirty="0"/>
              <a:t>характеристик образования детей</a:t>
            </a:r>
          </a:p>
          <a:p>
            <a:r>
              <a:rPr lang="ru-RU" dirty="0" smtClean="0"/>
              <a:t>-Информирования </a:t>
            </a:r>
            <a:r>
              <a:rPr lang="ru-RU" dirty="0"/>
              <a:t>родителей (</a:t>
            </a:r>
            <a:r>
              <a:rPr lang="ru-RU" dirty="0" err="1"/>
              <a:t>з.п</a:t>
            </a:r>
            <a:r>
              <a:rPr lang="ru-RU" dirty="0"/>
              <a:t>.)относительно целей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41954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56895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Ранний возраст</a:t>
            </a:r>
          </a:p>
          <a:p>
            <a:endParaRPr lang="ru-RU" dirty="0"/>
          </a:p>
          <a:p>
            <a:r>
              <a:rPr lang="ru-RU" dirty="0" smtClean="0"/>
              <a:t>-Ребёнок </a:t>
            </a:r>
            <a:r>
              <a:rPr lang="ru-RU" dirty="0"/>
              <a:t>интересуется окружающими предметами и активно действует с ними, стремиться проявить настойчивость в достижении результата</a:t>
            </a:r>
          </a:p>
          <a:p>
            <a:r>
              <a:rPr lang="ru-RU" dirty="0" smtClean="0"/>
              <a:t>-Использует </a:t>
            </a:r>
            <a:r>
              <a:rPr lang="ru-RU" dirty="0"/>
              <a:t>специфические культурно фиксированные предметные действия, знает назначение бытовых предметов умеет пользоваться ими, владеет простейшими навыками самообслуживания, проявляет самостоятельность в бытовом и игровом поведении</a:t>
            </a:r>
          </a:p>
          <a:p>
            <a:r>
              <a:rPr lang="ru-RU" dirty="0" smtClean="0"/>
              <a:t>-Владеет </a:t>
            </a:r>
            <a:r>
              <a:rPr lang="ru-RU" dirty="0"/>
              <a:t>активной речью, включённой в общение обращается с вопросами и проблемами, знает название окружающих предметов</a:t>
            </a:r>
          </a:p>
          <a:p>
            <a:r>
              <a:rPr lang="ru-RU" dirty="0" smtClean="0"/>
              <a:t>-Подражает </a:t>
            </a:r>
            <a:r>
              <a:rPr lang="ru-RU" dirty="0"/>
              <a:t>взрослым в общении, движениях и действиях, в играх воспроизводит действия взрослых</a:t>
            </a:r>
          </a:p>
          <a:p>
            <a:r>
              <a:rPr lang="ru-RU" dirty="0" smtClean="0"/>
              <a:t>-Проявляет </a:t>
            </a:r>
            <a:r>
              <a:rPr lang="ru-RU" dirty="0"/>
              <a:t>интерес к сверстникам</a:t>
            </a:r>
          </a:p>
          <a:p>
            <a:r>
              <a:rPr lang="ru-RU" dirty="0" smtClean="0"/>
              <a:t>-Проявляет </a:t>
            </a:r>
            <a:r>
              <a:rPr lang="ru-RU" dirty="0"/>
              <a:t>интерес к стихам, песням и сказкам, рассматриванию картин, стремиться двигаться под музыку, эмоционально откликается</a:t>
            </a:r>
          </a:p>
          <a:p>
            <a:r>
              <a:rPr lang="ru-RU" dirty="0" smtClean="0"/>
              <a:t>-Развита </a:t>
            </a:r>
            <a:r>
              <a:rPr lang="ru-RU" dirty="0"/>
              <a:t>крупная моторика, стремиться освоить разные виды движений</a:t>
            </a:r>
          </a:p>
        </p:txBody>
      </p:sp>
    </p:spTree>
    <p:extLst>
      <p:ext uri="{BB962C8B-B14F-4D97-AF65-F5344CB8AC3E}">
        <p14:creationId xmlns:p14="http://schemas.microsoft.com/office/powerpoint/2010/main" val="366768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71296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Дошкольный возраст</a:t>
            </a:r>
          </a:p>
          <a:p>
            <a:endParaRPr lang="ru-RU" dirty="0" smtClean="0"/>
          </a:p>
          <a:p>
            <a:r>
              <a:rPr lang="ru-RU" dirty="0" smtClean="0"/>
              <a:t>-Овладел </a:t>
            </a:r>
            <a:r>
              <a:rPr lang="ru-RU" dirty="0"/>
              <a:t>основными культурными способами деятельности, проявляет инициативу и самостоятельность, способен выбирать себе род занятий, участников совместной деятельности</a:t>
            </a:r>
          </a:p>
          <a:p>
            <a:r>
              <a:rPr lang="ru-RU" dirty="0" smtClean="0"/>
              <a:t>-Обладает </a:t>
            </a:r>
            <a:r>
              <a:rPr lang="ru-RU" dirty="0"/>
              <a:t>установкой положительного отношения к миру, труду, людям, самому себе, обладает чувством собственного достоинства, активно взаимодействует со сверстниками и взрослыми, способен договариваться, учитывать интересы и чувства других, </a:t>
            </a:r>
            <a:r>
              <a:rPr lang="ru-RU" dirty="0" err="1"/>
              <a:t>сопереживаать</a:t>
            </a:r>
            <a:r>
              <a:rPr lang="ru-RU" dirty="0"/>
              <a:t> и радоваться за других, адекватно проявляет свои чувства, старается разрешить конфликты</a:t>
            </a:r>
          </a:p>
          <a:p>
            <a:r>
              <a:rPr lang="ru-RU" dirty="0" smtClean="0"/>
              <a:t>-Обладает </a:t>
            </a:r>
            <a:r>
              <a:rPr lang="ru-RU" dirty="0"/>
              <a:t>развитым воображением, разными формами игры, различает условную и реальную ситуацию, подчиняется правилам и нормам</a:t>
            </a:r>
          </a:p>
          <a:p>
            <a:r>
              <a:rPr lang="ru-RU" dirty="0" smtClean="0"/>
              <a:t>-Хорошо </a:t>
            </a:r>
            <a:r>
              <a:rPr lang="ru-RU" dirty="0"/>
              <a:t>владеет речью выражает свои мысли и желания, чувства, выделяет звуки в словах, есть предпосылки грамотности</a:t>
            </a:r>
          </a:p>
          <a:p>
            <a:r>
              <a:rPr lang="ru-RU" dirty="0" smtClean="0"/>
              <a:t>-Развита </a:t>
            </a:r>
            <a:r>
              <a:rPr lang="ru-RU" dirty="0"/>
              <a:t>крупная и мелкая моторика, подвижен, вынослив, владеет основными движениями, контролирует их и управляет ими</a:t>
            </a:r>
          </a:p>
          <a:p>
            <a:r>
              <a:rPr lang="ru-RU" dirty="0" smtClean="0"/>
              <a:t>-Способен </a:t>
            </a:r>
            <a:r>
              <a:rPr lang="ru-RU" dirty="0"/>
              <a:t>к волевым усилиям, следует социальным нормам, соблюдает правила безопасности и гигиены</a:t>
            </a:r>
          </a:p>
          <a:p>
            <a:r>
              <a:rPr lang="ru-RU" dirty="0"/>
              <a:t>-</a:t>
            </a:r>
            <a:r>
              <a:rPr lang="ru-RU" dirty="0" smtClean="0"/>
              <a:t>Проявляет </a:t>
            </a:r>
            <a:r>
              <a:rPr lang="ru-RU" dirty="0"/>
              <a:t>любознательность, интересуется причинно-следственными связями, даёт объяснения явлениям природы, поступкам людей</a:t>
            </a:r>
          </a:p>
        </p:txBody>
      </p:sp>
    </p:spTree>
    <p:extLst>
      <p:ext uri="{BB962C8B-B14F-4D97-AF65-F5344CB8AC3E}">
        <p14:creationId xmlns:p14="http://schemas.microsoft.com/office/powerpoint/2010/main" val="9690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08720"/>
            <a:ext cx="820891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4000" dirty="0">
                <a:solidFill>
                  <a:srgbClr val="FF0066"/>
                </a:solidFill>
              </a:rPr>
              <a:t>Педагоги не могут успешно кого-то учить,</a:t>
            </a:r>
          </a:p>
          <a:p>
            <a:r>
              <a:rPr lang="ru-RU" sz="4000" dirty="0">
                <a:solidFill>
                  <a:srgbClr val="FF0066"/>
                </a:solidFill>
              </a:rPr>
              <a:t>если в это же время усердно не учатся сами.</a:t>
            </a:r>
          </a:p>
          <a:p>
            <a:pPr algn="r"/>
            <a:r>
              <a:rPr lang="ru-RU" sz="3600" dirty="0"/>
              <a:t>Али Апшерон</a:t>
            </a:r>
          </a:p>
        </p:txBody>
      </p:sp>
    </p:spTree>
    <p:extLst>
      <p:ext uri="{BB962C8B-B14F-4D97-AF65-F5344CB8AC3E}">
        <p14:creationId xmlns:p14="http://schemas.microsoft.com/office/powerpoint/2010/main" val="345658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249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Стандарт разработан на основе Конституции Российской Федерации и законодательства Российской Федерации и с учетом Конвенции ООН о правах ребенка, в основе которых заложены следующие </a:t>
            </a:r>
            <a:r>
              <a:rPr lang="ru-RU" sz="2000" dirty="0">
                <a:solidFill>
                  <a:srgbClr val="7030A0"/>
                </a:solidFill>
              </a:rPr>
              <a:t>основные принципы: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0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поддержка </a:t>
            </a:r>
            <a:r>
              <a:rPr lang="ru-RU" sz="2000" dirty="0"/>
              <a:t>разнообразия детства; сохранение уникальности и </a:t>
            </a:r>
            <a:r>
              <a:rPr lang="ru-RU" sz="2000" dirty="0" err="1"/>
              <a:t>самоценности</a:t>
            </a:r>
            <a:r>
              <a:rPr lang="ru-RU" sz="2000" dirty="0"/>
              <a:t> детства как важного этапа в общем развитии человека, </a:t>
            </a:r>
            <a:r>
              <a:rPr lang="ru-RU" sz="2000" dirty="0" err="1"/>
              <a:t>самоценность</a:t>
            </a:r>
            <a:r>
              <a:rPr lang="ru-RU" sz="2000" dirty="0"/>
              <a:t> детства - понимание детства как периода жизни значимого самого по себе, без всяких условий; значимого тем, что происходит с ребенком сейчас, а не тем, что этот период есть период подготовки к следующему периоду;</a:t>
            </a:r>
          </a:p>
          <a:p>
            <a:r>
              <a:rPr lang="ru-RU" sz="2000" dirty="0" smtClean="0"/>
              <a:t>- личностно-развивающий </a:t>
            </a:r>
            <a:r>
              <a:rPr lang="ru-RU" sz="2000" dirty="0"/>
              <a:t>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</a:p>
          <a:p>
            <a:r>
              <a:rPr lang="ru-RU" sz="2000" dirty="0" smtClean="0"/>
              <a:t>- уважение </a:t>
            </a:r>
            <a:r>
              <a:rPr lang="ru-RU" sz="2000" dirty="0"/>
              <a:t>личности ребенка;</a:t>
            </a:r>
          </a:p>
          <a:p>
            <a:r>
              <a:rPr lang="ru-RU" sz="2000" dirty="0" smtClean="0"/>
              <a:t>-реализация </a:t>
            </a:r>
            <a:r>
              <a:rPr lang="ru-RU" sz="2000" dirty="0"/>
              <a:t>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40567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620688"/>
            <a:ext cx="48365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В Стандарте учитываются: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43841"/>
            <a:ext cx="76448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индивидуальные </a:t>
            </a:r>
            <a:r>
              <a:rPr lang="ru-RU" sz="2000" dirty="0"/>
              <a:t>потребности ребенка, связанные с его жизненной ситуацией и состоянием здоровья, определяющие особые условия получения им образования (далее - особые образовательные потребности), индивидуальные потребности отдельных категорий детей, в том числе с ограниченными возможностями здоровья;</a:t>
            </a:r>
          </a:p>
          <a:p>
            <a:endParaRPr lang="ru-RU" sz="2000" dirty="0"/>
          </a:p>
          <a:p>
            <a:r>
              <a:rPr lang="ru-RU" sz="2000" dirty="0" smtClean="0"/>
              <a:t>- возможности </a:t>
            </a:r>
            <a:r>
              <a:rPr lang="ru-RU" sz="2000" dirty="0"/>
              <a:t>освоения ребенком Программы на разных этапах ее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64409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32656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Основные принципы дошкольного образования: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08720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-полноценное </a:t>
            </a:r>
            <a:r>
              <a:rPr lang="ru-RU" dirty="0"/>
              <a:t>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r>
              <a:rPr lang="ru-RU" dirty="0" smtClean="0"/>
              <a:t>-построение </a:t>
            </a:r>
            <a:r>
              <a:rPr lang="ru-RU" dirty="0"/>
              <a:t>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</a:p>
          <a:p>
            <a:r>
              <a:rPr lang="ru-RU" dirty="0" smtClean="0"/>
              <a:t>-содействие </a:t>
            </a:r>
            <a:r>
              <a:rPr lang="ru-RU" dirty="0"/>
              <a:t>и сотрудничество детей и взрослых, признание ребенка полноценным участником (субъектом) образовательных отношений;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05738" y="118571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-поддержка </a:t>
            </a:r>
            <a:r>
              <a:rPr lang="ru-RU" dirty="0"/>
              <a:t>инициативы детей в различных видах деятельности;</a:t>
            </a:r>
          </a:p>
          <a:p>
            <a:r>
              <a:rPr lang="ru-RU" dirty="0"/>
              <a:t>сотрудничество Организации с семьей;</a:t>
            </a:r>
          </a:p>
          <a:p>
            <a:r>
              <a:rPr lang="ru-RU" dirty="0"/>
              <a:t>приобщение детей к социокультурным нормам, традициям семьи, общества и государства;</a:t>
            </a:r>
          </a:p>
          <a:p>
            <a:r>
              <a:rPr lang="ru-RU" dirty="0" smtClean="0"/>
              <a:t>-формирование </a:t>
            </a:r>
            <a:r>
              <a:rPr lang="ru-RU" dirty="0"/>
              <a:t>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dirty="0" smtClean="0"/>
              <a:t>-возрастная </a:t>
            </a:r>
            <a:r>
              <a:rPr lang="ru-RU" dirty="0"/>
              <a:t>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r>
              <a:rPr lang="ru-RU" dirty="0" smtClean="0"/>
              <a:t>-учет </a:t>
            </a:r>
            <a:r>
              <a:rPr lang="ru-RU" dirty="0"/>
              <a:t>этнокультурной ситуации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16835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620688"/>
            <a:ext cx="1059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Цели: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3354" y="1196752"/>
            <a:ext cx="73448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повышение </a:t>
            </a:r>
            <a:r>
              <a:rPr lang="ru-RU" sz="2000" dirty="0"/>
              <a:t>социального статуса дошкольного образования;</a:t>
            </a:r>
          </a:p>
          <a:p>
            <a:r>
              <a:rPr lang="ru-RU" sz="2000" dirty="0" smtClean="0"/>
              <a:t>- обеспечение </a:t>
            </a:r>
            <a:r>
              <a:rPr lang="ru-RU" sz="2000" dirty="0"/>
              <a:t>государством равенства возможностей для каждого ребенка в получении качественного дошкольного образования;</a:t>
            </a:r>
          </a:p>
          <a:p>
            <a:r>
              <a:rPr lang="ru-RU" sz="2000" dirty="0" smtClean="0"/>
              <a:t>- обеспечение </a:t>
            </a:r>
            <a:r>
              <a:rPr lang="ru-RU" sz="2000" dirty="0"/>
              <a:t>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r>
              <a:rPr lang="ru-RU" sz="2000" dirty="0" smtClean="0"/>
              <a:t>- сохранение </a:t>
            </a:r>
            <a:r>
              <a:rPr lang="ru-RU" sz="2000" dirty="0"/>
              <a:t>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6228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896" y="116632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Задачи: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64704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охраны </a:t>
            </a:r>
            <a:r>
              <a:rPr lang="ru-RU" dirty="0"/>
              <a:t>и укрепления физического и психического здоровья детей, в том числе их эмоционального благополучия;</a:t>
            </a:r>
          </a:p>
          <a:p>
            <a:r>
              <a:rPr lang="ru-RU" dirty="0" smtClean="0"/>
              <a:t>- обеспечения </a:t>
            </a:r>
            <a:r>
              <a:rPr lang="ru-RU" dirty="0"/>
              <a:t>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ОВЗ);</a:t>
            </a:r>
          </a:p>
          <a:p>
            <a:r>
              <a:rPr lang="ru-RU" dirty="0"/>
              <a:t>обеспечения преемственности целей, задач и содержания образования, реализуемых в рамках образовательных программ различных уровней (дошкольного и начального общего образования);</a:t>
            </a:r>
          </a:p>
          <a:p>
            <a:r>
              <a:rPr lang="ru-RU" dirty="0" smtClean="0"/>
              <a:t>- создания </a:t>
            </a:r>
            <a:r>
              <a:rPr lang="ru-RU" dirty="0"/>
              <a:t>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r>
              <a:rPr lang="ru-RU" dirty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</p:txBody>
      </p:sp>
    </p:spTree>
    <p:extLst>
      <p:ext uri="{BB962C8B-B14F-4D97-AF65-F5344CB8AC3E}">
        <p14:creationId xmlns:p14="http://schemas.microsoft.com/office/powerpoint/2010/main" val="154436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-формирования </a:t>
            </a:r>
            <a:r>
              <a:rPr lang="ru-RU" dirty="0"/>
              <a:t>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r>
              <a:rPr lang="ru-RU" dirty="0" smtClean="0"/>
              <a:t>- обеспечения </a:t>
            </a:r>
            <a:r>
              <a:rPr lang="ru-RU" dirty="0"/>
              <a:t>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r>
              <a:rPr lang="ru-RU" dirty="0" smtClean="0"/>
              <a:t>- формирования </a:t>
            </a:r>
            <a:r>
              <a:rPr lang="ru-RU" dirty="0"/>
              <a:t>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dirty="0" smtClean="0"/>
              <a:t>- обеспечения </a:t>
            </a:r>
            <a:r>
              <a:rPr lang="ru-RU" dirty="0"/>
              <a:t>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11685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88640"/>
            <a:ext cx="5745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Стандарт является основой для: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80728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разработки </a:t>
            </a:r>
            <a:r>
              <a:rPr lang="ru-RU" dirty="0"/>
              <a:t>Программы;</a:t>
            </a:r>
          </a:p>
          <a:p>
            <a:r>
              <a:rPr lang="ru-RU" dirty="0" smtClean="0"/>
              <a:t>- разработки </a:t>
            </a:r>
            <a:r>
              <a:rPr lang="ru-RU" dirty="0"/>
              <a:t>вариативных примерных образовательных программ дошкольного образования (далее - примерные программы);</a:t>
            </a:r>
          </a:p>
          <a:p>
            <a:r>
              <a:rPr lang="ru-RU" dirty="0" smtClean="0"/>
              <a:t>- разработки </a:t>
            </a:r>
            <a:r>
              <a:rPr lang="ru-RU" dirty="0"/>
              <a:t>нормативов финансового обеспечения реализации Программы и нормативных затрат на оказание государственной (муниципальной) услуги в сфере дошкольного образования;</a:t>
            </a:r>
          </a:p>
          <a:p>
            <a:r>
              <a:rPr lang="ru-RU" dirty="0" smtClean="0"/>
              <a:t>- объективной </a:t>
            </a:r>
            <a:r>
              <a:rPr lang="ru-RU" dirty="0"/>
              <a:t>оценки соответствия образовательной деятельности Организации требованиям Стандарта;</a:t>
            </a:r>
          </a:p>
          <a:p>
            <a:r>
              <a:rPr lang="ru-RU" dirty="0" smtClean="0"/>
              <a:t>- формирования </a:t>
            </a:r>
            <a:r>
              <a:rPr lang="ru-RU" dirty="0"/>
              <a:t>содержания профессионального образования и дополнительного профессионального образования педагогических работников, а также проведения их аттестации;</a:t>
            </a:r>
          </a:p>
          <a:p>
            <a:r>
              <a:rPr lang="ru-RU" dirty="0" smtClean="0"/>
              <a:t>- оказания </a:t>
            </a:r>
            <a:r>
              <a:rPr lang="ru-RU" dirty="0"/>
              <a:t>помощи родителям (законным представителям) в воспитании детей, охране и укреплении их физического и психического здоровья, в развитии индивидуальных способностей и необходимой коррекции нарушений их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7260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2186</Words>
  <Application>Microsoft Office PowerPoint</Application>
  <PresentationFormat>Экран (4:3)</PresentationFormat>
  <Paragraphs>182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Century Schoolbook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14</cp:revision>
  <dcterms:created xsi:type="dcterms:W3CDTF">2014-06-15T09:49:01Z</dcterms:created>
  <dcterms:modified xsi:type="dcterms:W3CDTF">2025-08-27T08:42:46Z</dcterms:modified>
</cp:coreProperties>
</file>